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7996-D623-4603-A5CE-F08394C0D0D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EE2B-7CA3-4FAC-99CF-D6F92D713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35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7996-D623-4603-A5CE-F08394C0D0D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EE2B-7CA3-4FAC-99CF-D6F92D713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87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7996-D623-4603-A5CE-F08394C0D0D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EE2B-7CA3-4FAC-99CF-D6F92D713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14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7996-D623-4603-A5CE-F08394C0D0D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EE2B-7CA3-4FAC-99CF-D6F92D713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66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7996-D623-4603-A5CE-F08394C0D0D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EE2B-7CA3-4FAC-99CF-D6F92D713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39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7996-D623-4603-A5CE-F08394C0D0D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EE2B-7CA3-4FAC-99CF-D6F92D713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09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7996-D623-4603-A5CE-F08394C0D0D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EE2B-7CA3-4FAC-99CF-D6F92D713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46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7996-D623-4603-A5CE-F08394C0D0D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EE2B-7CA3-4FAC-99CF-D6F92D713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8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7996-D623-4603-A5CE-F08394C0D0D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EE2B-7CA3-4FAC-99CF-D6F92D713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14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7996-D623-4603-A5CE-F08394C0D0D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EE2B-7CA3-4FAC-99CF-D6F92D713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0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7996-D623-4603-A5CE-F08394C0D0D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EE2B-7CA3-4FAC-99CF-D6F92D713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31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07996-D623-4603-A5CE-F08394C0D0D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7EE2B-7CA3-4FAC-99CF-D6F92D713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9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.merati\Desktop\Raahnama\Besmellah_Yasdl_12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011325" cy="340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200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.merati\Desktop\Raahnama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" y="0"/>
            <a:ext cx="91198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10800000">
            <a:off x="2438400" y="3162300"/>
            <a:ext cx="1752600" cy="533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" y="11353"/>
            <a:ext cx="9144001" cy="1077218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fa-IR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anose="00000400000000000000" pitchFamily="2" charset="-78"/>
              </a:rPr>
              <a:t>بر روي لينک کارگاه آموزشي واقع در بلوک درس هاي من کليک کنيد.</a:t>
            </a:r>
          </a:p>
        </p:txBody>
      </p:sp>
    </p:spTree>
    <p:extLst>
      <p:ext uri="{BB962C8B-B14F-4D97-AF65-F5344CB8AC3E}">
        <p14:creationId xmlns:p14="http://schemas.microsoft.com/office/powerpoint/2010/main" val="43310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.merati\Desktop\Raahnama\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5257800" y="1447800"/>
            <a:ext cx="1752600" cy="533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262340"/>
            <a:ext cx="9144001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fa-IR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anose="00000400000000000000" pitchFamily="2" charset="-78"/>
              </a:rPr>
              <a:t>بر روي آيکون کلاس آنلاين کارگاه آموزشي کليک کنيد.</a:t>
            </a:r>
          </a:p>
        </p:txBody>
      </p:sp>
    </p:spTree>
    <p:extLst>
      <p:ext uri="{BB962C8B-B14F-4D97-AF65-F5344CB8AC3E}">
        <p14:creationId xmlns:p14="http://schemas.microsoft.com/office/powerpoint/2010/main" val="3353824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.merati\Desktop\Raahnama\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695700" y="4191000"/>
            <a:ext cx="1752600" cy="533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" y="-601"/>
            <a:ext cx="9144001" cy="1077218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fa-IR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anose="00000400000000000000" pitchFamily="2" charset="-78"/>
              </a:rPr>
              <a:t>بر روي دکمه ورود به کلاس بعد از انجام اقدامات ذيل کليک کنيد.</a:t>
            </a:r>
          </a:p>
        </p:txBody>
      </p:sp>
      <p:sp>
        <p:nvSpPr>
          <p:cNvPr id="2" name="Rectangle 1"/>
          <p:cNvSpPr/>
          <p:nvPr/>
        </p:nvSpPr>
        <p:spPr>
          <a:xfrm>
            <a:off x="32656" y="1948546"/>
            <a:ext cx="3472544" cy="480131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اقدامات قبل از ورود به کلاس آنلاین :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.1 خاموش کردن </a:t>
            </a:r>
            <a:r>
              <a:rPr lang="en-US" dirty="0">
                <a:cs typeface="B Nazanin" panose="00000400000000000000" pitchFamily="2" charset="-78"/>
              </a:rPr>
              <a:t>Windows Automatic Update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.2 خاموش کردن هرگونه </a:t>
            </a:r>
            <a:r>
              <a:rPr lang="en-US" dirty="0">
                <a:cs typeface="B Nazanin" panose="00000400000000000000" pitchFamily="2" charset="-78"/>
              </a:rPr>
              <a:t>Automatic </a:t>
            </a:r>
            <a:r>
              <a:rPr lang="fa-IR" dirty="0" smtClean="0">
                <a:cs typeface="B Nazanin" panose="00000400000000000000" pitchFamily="2" charset="-78"/>
              </a:rPr>
              <a:t>  </a:t>
            </a:r>
            <a:r>
              <a:rPr lang="en-US" dirty="0" smtClean="0">
                <a:cs typeface="B Nazanin" panose="00000400000000000000" pitchFamily="2" charset="-78"/>
              </a:rPr>
              <a:t>Update </a:t>
            </a:r>
            <a:r>
              <a:rPr lang="fa-IR" dirty="0">
                <a:cs typeface="B Nazanin" panose="00000400000000000000" pitchFamily="2" charset="-78"/>
              </a:rPr>
              <a:t>مربوط به نرم افزارهایی مانند </a:t>
            </a:r>
            <a:r>
              <a:rPr lang="en-US" dirty="0">
                <a:cs typeface="B Nazanin" panose="00000400000000000000" pitchFamily="2" charset="-78"/>
              </a:rPr>
              <a:t>Antivirus </a:t>
            </a:r>
            <a:r>
              <a:rPr lang="fa-IR" dirty="0">
                <a:cs typeface="B Nazanin" panose="00000400000000000000" pitchFamily="2" charset="-78"/>
              </a:rPr>
              <a:t>ها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(غیر </a:t>
            </a:r>
            <a:r>
              <a:rPr lang="fa-IR" dirty="0">
                <a:cs typeface="B Nazanin" panose="00000400000000000000" pitchFamily="2" charset="-78"/>
              </a:rPr>
              <a:t>فعال کردن </a:t>
            </a:r>
            <a:r>
              <a:rPr lang="en-US" dirty="0">
                <a:cs typeface="B Nazanin" panose="00000400000000000000" pitchFamily="2" charset="-78"/>
              </a:rPr>
              <a:t>Antivirus </a:t>
            </a:r>
            <a:r>
              <a:rPr lang="fa-IR" dirty="0">
                <a:cs typeface="B Nazanin" panose="00000400000000000000" pitchFamily="2" charset="-78"/>
              </a:rPr>
              <a:t>در سیستم زمانی انجام می شود که تنظیمات آن به نحوی مانع ورود شما به کلاس آنلاین شود</a:t>
            </a:r>
            <a:r>
              <a:rPr lang="fa-IR" dirty="0" smtClean="0">
                <a:cs typeface="B Nazanin" panose="00000400000000000000" pitchFamily="2" charset="-78"/>
              </a:rPr>
              <a:t>.)</a:t>
            </a:r>
            <a:endParaRPr lang="fa-IR" dirty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.3 اتمام دانلود هرگونه نرم افزار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4.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en-US" dirty="0">
                <a:cs typeface="B Nazanin" panose="00000400000000000000" pitchFamily="2" charset="-78"/>
              </a:rPr>
              <a:t>Disable </a:t>
            </a:r>
            <a:r>
              <a:rPr lang="fa-IR" dirty="0" smtClean="0">
                <a:cs typeface="B Nazanin" panose="00000400000000000000" pitchFamily="2" charset="-78"/>
              </a:rPr>
              <a:t>کردن </a:t>
            </a:r>
            <a:r>
              <a:rPr lang="fa-IR" dirty="0">
                <a:cs typeface="B Nazanin" panose="00000400000000000000" pitchFamily="2" charset="-78"/>
              </a:rPr>
              <a:t>نرم افزارهای </a:t>
            </a:r>
            <a:r>
              <a:rPr lang="en-US" dirty="0">
                <a:cs typeface="B Nazanin" panose="00000400000000000000" pitchFamily="2" charset="-78"/>
              </a:rPr>
              <a:t>Firewall </a:t>
            </a:r>
            <a:r>
              <a:rPr lang="fa-IR" dirty="0">
                <a:cs typeface="B Nazanin" panose="00000400000000000000" pitchFamily="2" charset="-78"/>
              </a:rPr>
              <a:t>به خصوص </a:t>
            </a:r>
            <a:r>
              <a:rPr lang="en-US" dirty="0">
                <a:cs typeface="B Nazanin" panose="00000400000000000000" pitchFamily="2" charset="-78"/>
              </a:rPr>
              <a:t>Windows Firewall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.5 بازکردن پورت های اینترنتی مورد نیاز سیستم: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- </a:t>
            </a:r>
            <a:r>
              <a:rPr lang="fa-IR" dirty="0">
                <a:cs typeface="B Nazanin" panose="00000400000000000000" pitchFamily="2" charset="-78"/>
              </a:rPr>
              <a:t>پورت 80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- </a:t>
            </a:r>
            <a:r>
              <a:rPr lang="fa-IR" dirty="0">
                <a:cs typeface="B Nazanin" panose="00000400000000000000" pitchFamily="2" charset="-78"/>
              </a:rPr>
              <a:t>پورت 1935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- </a:t>
            </a:r>
            <a:r>
              <a:rPr lang="fa-IR" dirty="0">
                <a:cs typeface="B Nazanin" panose="00000400000000000000" pitchFamily="2" charset="-78"/>
              </a:rPr>
              <a:t>پورت 443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0484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.merati\Desktop\Raahnama\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4" y="5762065"/>
            <a:ext cx="9144001" cy="1077218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fa-IR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anose="00000400000000000000" pitchFamily="2" charset="-78"/>
              </a:rPr>
              <a:t>در صورت مواجه با خطاي مشخص شده مطابق با تصوير عمل نماييد.</a:t>
            </a:r>
          </a:p>
        </p:txBody>
      </p:sp>
    </p:spTree>
    <p:extLst>
      <p:ext uri="{BB962C8B-B14F-4D97-AF65-F5344CB8AC3E}">
        <p14:creationId xmlns:p14="http://schemas.microsoft.com/office/powerpoint/2010/main" val="3279137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.merati\Desktop\Raahnama\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" y="-92529"/>
            <a:ext cx="9133115" cy="695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90800" y="914400"/>
            <a:ext cx="9906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anose="00000400000000000000" pitchFamily="2" charset="-78"/>
              </a:rPr>
              <a:t>5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5358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.merati\Desktop\Raahnama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4" y="76200"/>
            <a:ext cx="9042399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4" y="5462516"/>
            <a:ext cx="9144001" cy="138499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fa-IR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anose="00000400000000000000" pitchFamily="2" charset="-78"/>
              </a:rPr>
              <a:t>در صورت بروز اشکال ضمن ورود به محيط کلاس آنلاين با  اطمينان از نصب نرم افزار 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anose="00000400000000000000" pitchFamily="2" charset="-78"/>
              </a:rPr>
              <a:t>Add in</a:t>
            </a:r>
            <a:r>
              <a:rPr lang="fa-IR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anose="00000400000000000000" pitchFamily="2" charset="-78"/>
              </a:rPr>
              <a:t> بر روي لينک 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anose="00000400000000000000" pitchFamily="2" charset="-78"/>
              </a:rPr>
              <a:t>troubleshooting page</a:t>
            </a:r>
            <a:r>
              <a:rPr lang="fa-IR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anose="00000400000000000000" pitchFamily="2" charset="-78"/>
              </a:rPr>
              <a:t> در صفحه سفيد رنگ کليک نماييد. </a:t>
            </a:r>
          </a:p>
        </p:txBody>
      </p:sp>
      <p:sp>
        <p:nvSpPr>
          <p:cNvPr id="6" name="Rectangle 5"/>
          <p:cNvSpPr/>
          <p:nvPr/>
        </p:nvSpPr>
        <p:spPr>
          <a:xfrm>
            <a:off x="68758" y="2717314"/>
            <a:ext cx="2772410" cy="602827"/>
          </a:xfrm>
          <a:prstGeom prst="rect">
            <a:avLst/>
          </a:prstGeom>
          <a:noFill/>
          <a:ln>
            <a:solidFill>
              <a:schemeClr val="tx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3124200" y="2752027"/>
            <a:ext cx="1752600" cy="533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77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.merati\Desktop\Raahnama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" y="0"/>
            <a:ext cx="9114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371600" y="1524000"/>
            <a:ext cx="3124200" cy="533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تست نسخه </a:t>
            </a:r>
            <a:r>
              <a:rPr lang="en-US" sz="1600" dirty="0">
                <a:solidFill>
                  <a:schemeClr val="tx1"/>
                </a:solidFill>
                <a:cs typeface="B Nazanin" panose="00000400000000000000" pitchFamily="2" charset="-78"/>
              </a:rPr>
              <a:t>Flash</a:t>
            </a:r>
            <a:r>
              <a:rPr lang="en-US" dirty="0" smtClean="0">
                <a:solidFill>
                  <a:schemeClr val="tx1"/>
                </a:solidFill>
                <a:cs typeface="B Nazanin" panose="00000400000000000000" pitchFamily="2" charset="-78"/>
              </a:rPr>
              <a:t> player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371600" y="2340430"/>
            <a:ext cx="3138535" cy="533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6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تست باز بودن پورت هاي 80،1935 ،443</a:t>
            </a:r>
            <a:endParaRPr lang="en-US" sz="16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371600" y="3385463"/>
            <a:ext cx="3180354" cy="533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6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تست سرعت اينترنت</a:t>
            </a:r>
            <a:endParaRPr lang="en-US" sz="16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415148" y="4256312"/>
            <a:ext cx="3124200" cy="533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تست نسخه </a:t>
            </a:r>
            <a:r>
              <a:rPr lang="en-US" sz="1600" dirty="0" smtClean="0">
                <a:solidFill>
                  <a:schemeClr val="tx1"/>
                </a:solidFill>
                <a:cs typeface="B Nazanin" panose="00000400000000000000" pitchFamily="2" charset="-78"/>
              </a:rPr>
              <a:t>Add-in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2244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06822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dirty="0">
                <a:latin typeface="Tahoma" panose="020B0604030504040204" pitchFamily="34" charset="0"/>
                <a:ea typeface="Tahoma" panose="020B0604030504040204" pitchFamily="34" charset="0"/>
                <a:cs typeface="B Nazanin" panose="00000400000000000000" pitchFamily="2" charset="-78"/>
              </a:rPr>
              <a:t>يک دانشجو در طول دوره تحصيل خود در مرکز آموزشهاي الکترونيکي دانشگاه شهيد بهشتي با </a:t>
            </a:r>
            <a:r>
              <a:rPr lang="fa-IR" dirty="0" smtClean="0">
                <a:latin typeface="Tahoma" panose="020B0604030504040204" pitchFamily="34" charset="0"/>
                <a:ea typeface="Tahoma" panose="020B0604030504040204" pitchFamily="34" charset="0"/>
                <a:cs typeface="B Nazanin" panose="00000400000000000000" pitchFamily="2" charset="-78"/>
              </a:rPr>
              <a:t>5 </a:t>
            </a:r>
            <a:r>
              <a:rPr lang="fa-IR" dirty="0">
                <a:latin typeface="Tahoma" panose="020B0604030504040204" pitchFamily="34" charset="0"/>
                <a:ea typeface="Tahoma" panose="020B0604030504040204" pitchFamily="34" charset="0"/>
                <a:cs typeface="B Nazanin" panose="00000400000000000000" pitchFamily="2" charset="-78"/>
              </a:rPr>
              <a:t>محيط مجازي زير در ارتباط خواهد بود</a:t>
            </a:r>
            <a:r>
              <a:rPr lang="fa-I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3800" y="1045022"/>
            <a:ext cx="4774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1. </a:t>
            </a:r>
            <a:r>
              <a:rPr lang="fa-IR" b="1" dirty="0">
                <a:cs typeface="B Nazanin" panose="00000400000000000000" pitchFamily="2" charset="-78"/>
              </a:rPr>
              <a:t>سايت </a:t>
            </a:r>
            <a:r>
              <a:rPr lang="fa-IR" b="1" dirty="0" smtClean="0">
                <a:cs typeface="B Nazanin" panose="00000400000000000000" pitchFamily="2" charset="-78"/>
              </a:rPr>
              <a:t>دانشگاه شهيد بهشتي به آدرس </a:t>
            </a:r>
            <a:r>
              <a:rPr lang="en-US" b="1" dirty="0" smtClean="0">
                <a:cs typeface="B Nazanin" panose="00000400000000000000" pitchFamily="2" charset="-78"/>
              </a:rPr>
              <a:t>www.sbu.ac.ir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7078" y="1579595"/>
            <a:ext cx="2871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2. </a:t>
            </a:r>
            <a:r>
              <a:rPr lang="fa-IR" b="1" dirty="0" smtClean="0"/>
              <a:t>سايت </a:t>
            </a:r>
            <a:r>
              <a:rPr lang="fa-IR" b="1" dirty="0"/>
              <a:t>مرکز آموزش </a:t>
            </a:r>
            <a:r>
              <a:rPr lang="fa-IR" b="1" dirty="0" smtClean="0"/>
              <a:t>الکترونيکي 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" y="1961377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از طريق سايت دانشگاه به آدرس </a:t>
            </a:r>
            <a:r>
              <a:rPr lang="en-US" dirty="0">
                <a:cs typeface="B Nazanin" panose="00000400000000000000" pitchFamily="2" charset="-78"/>
              </a:rPr>
              <a:t> </a:t>
            </a:r>
            <a:r>
              <a:rPr lang="en-US" dirty="0" smtClean="0">
                <a:cs typeface="B Nazanin" panose="00000400000000000000" pitchFamily="2" charset="-78"/>
              </a:rPr>
              <a:t>www.sbu.ac.ir</a:t>
            </a:r>
            <a:r>
              <a:rPr lang="fa-IR" dirty="0" smtClean="0">
                <a:cs typeface="B Nazanin" panose="00000400000000000000" pitchFamily="2" charset="-78"/>
              </a:rPr>
              <a:t>، </a:t>
            </a:r>
            <a:r>
              <a:rPr lang="fa-IR" dirty="0">
                <a:cs typeface="B Nazanin" panose="00000400000000000000" pitchFamily="2" charset="-78"/>
              </a:rPr>
              <a:t>بخش مراکز، مرکز آموزش الکترونيکي قابل دسترس است و شامل اطلاعاتي نظير اخبار کلي دوره ها، گروه هاي آموزشي، ضوابط و آيين نامه ها، راهنماي پايان نامه </a:t>
            </a:r>
            <a:r>
              <a:rPr lang="fa-IR" dirty="0" smtClean="0">
                <a:cs typeface="B Nazanin" panose="00000400000000000000" pitchFamily="2" charset="-78"/>
              </a:rPr>
              <a:t>مي باشد</a:t>
            </a:r>
            <a:r>
              <a:rPr lang="en-US" dirty="0" smtClean="0">
                <a:cs typeface="B Nazanin" panose="00000400000000000000" pitchFamily="2" charset="-78"/>
              </a:rPr>
              <a:t>.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76072" y="2861372"/>
            <a:ext cx="1476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3. </a:t>
            </a:r>
            <a:r>
              <a:rPr lang="fa-IR" b="1" dirty="0" smtClean="0"/>
              <a:t>سامانه گلستان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1307" y="3230703"/>
            <a:ext cx="7723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به </a:t>
            </a:r>
            <a:r>
              <a:rPr lang="fa-IR" dirty="0" smtClean="0">
                <a:cs typeface="B Nazanin" panose="00000400000000000000" pitchFamily="2" charset="-78"/>
              </a:rPr>
              <a:t>آدرس </a:t>
            </a:r>
            <a:r>
              <a:rPr lang="en-US" dirty="0" smtClean="0">
                <a:cs typeface="B Nazanin" panose="00000400000000000000" pitchFamily="2" charset="-78"/>
              </a:rPr>
              <a:t>golestan.sbu.ac.ir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در </a:t>
            </a:r>
            <a:r>
              <a:rPr lang="fa-IR" dirty="0">
                <a:cs typeface="B Nazanin" panose="00000400000000000000" pitchFamily="2" charset="-78"/>
              </a:rPr>
              <a:t>اين سامانه اموري اعم از انتخاب واحد، مشاهده نمرات، درخواست ريزنمرات </a:t>
            </a:r>
            <a:r>
              <a:rPr lang="fa-IR" dirty="0" smtClean="0">
                <a:cs typeface="B Nazanin" panose="00000400000000000000" pitchFamily="2" charset="-78"/>
              </a:rPr>
              <a:t>انجام مي پذيرد</a:t>
            </a:r>
            <a:r>
              <a:rPr lang="fa-IR" dirty="0">
                <a:cs typeface="B Nazanin" panose="00000400000000000000" pitchFamily="2" charset="-78"/>
              </a:rPr>
              <a:t>.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83365" y="3908127"/>
            <a:ext cx="2776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4. </a:t>
            </a:r>
            <a:r>
              <a:rPr lang="fa-IR" b="1" dirty="0" smtClean="0"/>
              <a:t>سامانه مديريت يادگيري </a:t>
            </a:r>
            <a:r>
              <a:rPr lang="en-US" b="1" dirty="0" smtClean="0"/>
              <a:t>(LMS)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4963" y="4277459"/>
            <a:ext cx="77234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به آدرس </a:t>
            </a:r>
            <a:r>
              <a:rPr lang="en-US" dirty="0" smtClean="0">
                <a:cs typeface="B Nazanin" panose="00000400000000000000" pitchFamily="2" charset="-78"/>
              </a:rPr>
              <a:t> lms.sbu.ac.ir 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شناسه کاربري </a:t>
            </a:r>
            <a:r>
              <a:rPr lang="en-US" dirty="0" smtClean="0">
                <a:cs typeface="B Nazanin" panose="00000400000000000000" pitchFamily="2" charset="-78"/>
              </a:rPr>
              <a:t>“</a:t>
            </a:r>
            <a:r>
              <a:rPr lang="fa-IR" dirty="0" smtClean="0">
                <a:cs typeface="B Nazanin" panose="00000400000000000000" pitchFamily="2" charset="-78"/>
              </a:rPr>
              <a:t>شماره دانشجويي</a:t>
            </a:r>
            <a:r>
              <a:rPr lang="en-US" dirty="0" smtClean="0">
                <a:cs typeface="B Nazanin" panose="00000400000000000000" pitchFamily="2" charset="-78"/>
              </a:rPr>
              <a:t>”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و رمز عبور </a:t>
            </a:r>
            <a:r>
              <a:rPr lang="fa-IR" dirty="0" smtClean="0">
                <a:cs typeface="B Nazanin" panose="00000400000000000000" pitchFamily="2" charset="-78"/>
              </a:rPr>
              <a:t>آن </a:t>
            </a:r>
            <a:r>
              <a:rPr lang="en-US" dirty="0" smtClean="0">
                <a:cs typeface="B Nazanin" panose="00000400000000000000" pitchFamily="2" charset="-78"/>
              </a:rPr>
              <a:t>“</a:t>
            </a:r>
            <a:r>
              <a:rPr lang="fa-IR" dirty="0" smtClean="0">
                <a:cs typeface="B Nazanin" panose="00000400000000000000" pitchFamily="2" charset="-78"/>
              </a:rPr>
              <a:t>شماره دانشجويي</a:t>
            </a:r>
            <a:r>
              <a:rPr lang="en-US" dirty="0" smtClean="0">
                <a:cs typeface="B Nazanin" panose="00000400000000000000" pitchFamily="2" charset="-78"/>
              </a:rPr>
              <a:t>”</a:t>
            </a:r>
            <a:r>
              <a:rPr lang="en-US" dirty="0" err="1" smtClean="0">
                <a:cs typeface="B Nazanin" panose="00000400000000000000" pitchFamily="2" charset="-78"/>
              </a:rPr>
              <a:t>Lms</a:t>
            </a:r>
            <a:r>
              <a:rPr lang="fa-IR" dirty="0" smtClean="0">
                <a:cs typeface="B Nazanin" panose="00000400000000000000" pitchFamily="2" charset="-78"/>
              </a:rPr>
              <a:t> خواهد بود. مشخصات کاربري مربوط در روز چهارشنبه فعال خواهد شد.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17914" y="5388422"/>
            <a:ext cx="3020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5. </a:t>
            </a:r>
            <a:r>
              <a:rPr lang="fa-IR" b="1" dirty="0"/>
              <a:t>کلاس آنلاين </a:t>
            </a:r>
            <a:r>
              <a:rPr lang="en-US" b="1" dirty="0" smtClean="0"/>
              <a:t> (Adobe Connect)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185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.merati\Desktop\Raahnama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53898"/>
            <a:ext cx="9134475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445" y="1219200"/>
            <a:ext cx="9123556" cy="9233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Sbu.ac.ir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867400" y="4860471"/>
            <a:ext cx="1752600" cy="533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867400" y="6019800"/>
            <a:ext cx="1752600" cy="533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7200" y="1219200"/>
            <a:ext cx="9906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anose="00000400000000000000" pitchFamily="2" charset="-78"/>
              </a:rPr>
              <a:t>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9473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.merati\Desktop\Raahnama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228600"/>
            <a:ext cx="9906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anose="00000400000000000000" pitchFamily="2" charset="-78"/>
              </a:rPr>
              <a:t>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50068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.merati\Desktop\Raahnama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161"/>
            <a:ext cx="9143999" cy="692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" y="21771"/>
            <a:ext cx="9144001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Golestan.sbu.ac.ir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228600"/>
            <a:ext cx="9906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anose="00000400000000000000" pitchFamily="2" charset="-78"/>
              </a:rPr>
              <a:t>3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" y="5682340"/>
            <a:ext cx="9144001" cy="120032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fa-IR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anose="00000400000000000000" pitchFamily="2" charset="-78"/>
              </a:rPr>
              <a:t>سايت گلستان تنها در مرورگر 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anose="00000400000000000000" pitchFamily="2" charset="-78"/>
              </a:rPr>
              <a:t>Internet Explorer</a:t>
            </a:r>
            <a:r>
              <a:rPr lang="fa-IR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anose="00000400000000000000" pitchFamily="2" charset="-78"/>
              </a:rPr>
              <a:t>  به صورت صحيح قابل مشاهده خواهد بود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anose="00000400000000000000" pitchFamily="2" charset="-78"/>
              </a:rPr>
              <a:t>.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90151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.merati\Desktop\Raahnama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1771"/>
            <a:ext cx="9144000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Lms.sbu.ac.ir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195943"/>
            <a:ext cx="9906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anose="00000400000000000000" pitchFamily="2" charset="-78"/>
              </a:rPr>
              <a:t>4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" y="6201967"/>
            <a:ext cx="9144001" cy="64633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fa-IR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anose="00000400000000000000" pitchFamily="2" charset="-78"/>
              </a:rPr>
              <a:t>آدرس سايت 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anose="00000400000000000000" pitchFamily="2" charset="-78"/>
              </a:rPr>
              <a:t>LMS</a:t>
            </a:r>
            <a:r>
              <a:rPr lang="fa-IR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r>
              <a:rPr lang="fa-I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anose="00000400000000000000" pitchFamily="2" charset="-78"/>
              </a:rPr>
              <a:t>را در مرورگر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anose="00000400000000000000" pitchFamily="2" charset="-78"/>
              </a:rPr>
              <a:t>FireFox</a:t>
            </a:r>
            <a:r>
              <a:rPr lang="fa-I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anose="00000400000000000000" pitchFamily="2" charset="-78"/>
              </a:rPr>
              <a:t> وارد نماييد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anose="00000400000000000000" pitchFamily="2" charset="-78"/>
              </a:rPr>
              <a:t>.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4951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.merati\Desktop\Raahnama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" y="21772"/>
            <a:ext cx="9144001" cy="120032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fa-IR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anose="00000400000000000000" pitchFamily="2" charset="-78"/>
              </a:rPr>
              <a:t>جهت دريافت نرم افزارهاي مورد نياز به بلوک منوي اصلي و پوشه دريافت نرم افزار مراجعه فرماييد.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963386" y="3314700"/>
            <a:ext cx="1752600" cy="533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19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.merati\Desktop\Raahnama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34" y="33454"/>
            <a:ext cx="9151434" cy="682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52" y="2856447"/>
            <a:ext cx="3512634" cy="120032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fa-IR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anose="00000400000000000000" pitchFamily="2" charset="-78"/>
              </a:rPr>
              <a:t>دو نرم افزار ضروري جهت ورود به کلاس آنلاين:</a:t>
            </a:r>
          </a:p>
          <a:p>
            <a:pPr algn="ctr" rtl="1"/>
            <a:r>
              <a:rPr lang="fa-I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anose="00000400000000000000" pitchFamily="2" charset="-78"/>
              </a:rPr>
              <a:t>1.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anose="00000400000000000000" pitchFamily="2" charset="-78"/>
              </a:rPr>
              <a:t>Add in</a:t>
            </a:r>
            <a:endParaRPr lang="fa-IR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anose="00000400000000000000" pitchFamily="2" charset="-78"/>
            </a:endParaRPr>
          </a:p>
          <a:p>
            <a:pPr algn="ctr" rtl="1"/>
            <a:r>
              <a:rPr lang="fa-IR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anose="00000400000000000000" pitchFamily="2" charset="-78"/>
              </a:rPr>
              <a:t>2.</a:t>
            </a:r>
            <a: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anose="00000400000000000000" pitchFamily="2" charset="-78"/>
              </a:rPr>
              <a:t>Adobe </a:t>
            </a:r>
            <a:r>
              <a:rPr lang="en-US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anose="00000400000000000000" pitchFamily="2" charset="-78"/>
              </a:rPr>
              <a:t>Flashplayer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87884" y="990600"/>
            <a:ext cx="2590800" cy="5078313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fa-I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anose="00000400000000000000" pitchFamily="2" charset="-78"/>
              </a:rPr>
              <a:t>نکته :</a:t>
            </a:r>
          </a:p>
          <a:p>
            <a:pPr algn="ctr" rtl="1"/>
            <a:r>
              <a:rPr lang="fa-I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anose="00000400000000000000" pitchFamily="2" charset="-78"/>
              </a:rPr>
              <a:t>طبق مراحل عنوان شده براي نصب نرم افزارها ضرورتي براي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anose="00000400000000000000" pitchFamily="2" charset="-78"/>
              </a:rPr>
              <a:t>Log in</a:t>
            </a:r>
            <a:r>
              <a:rPr lang="fa-I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anose="00000400000000000000" pitchFamily="2" charset="-78"/>
              </a:rPr>
              <a:t> در سامانه وجود ندارد.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2058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.merati\Desktop\Raahnama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4419600" y="1066800"/>
            <a:ext cx="1752600" cy="533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5780782"/>
            <a:ext cx="9144001" cy="1077218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fa-IR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anose="00000400000000000000" pitchFamily="2" charset="-78"/>
              </a:rPr>
              <a:t>جهت ورود به سامانه نام کاربري و رمز عبور خود را که تا روز چهارشنبه مورخ 96/6/22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anose="00000400000000000000" pitchFamily="2" charset="-78"/>
              </a:rPr>
              <a:t>  </a:t>
            </a:r>
            <a:r>
              <a:rPr lang="fa-I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anose="00000400000000000000" pitchFamily="2" charset="-78"/>
              </a:rPr>
              <a:t>فعال خواهد شد وارد نماييد.</a:t>
            </a:r>
            <a:endParaRPr lang="fa-IR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855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450</Words>
  <Application>Microsoft Office PowerPoint</Application>
  <PresentationFormat>On-screen Show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merati</dc:creator>
  <cp:lastModifiedBy>maryam merati</cp:lastModifiedBy>
  <cp:revision>15</cp:revision>
  <dcterms:created xsi:type="dcterms:W3CDTF">2017-09-11T05:32:21Z</dcterms:created>
  <dcterms:modified xsi:type="dcterms:W3CDTF">2017-09-12T08:14:09Z</dcterms:modified>
</cp:coreProperties>
</file>